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89764"/>
            <a:ext cx="7772400" cy="2893513"/>
          </a:xfrm>
        </p:spPr>
        <p:txBody>
          <a:bodyPr>
            <a:normAutofit/>
          </a:bodyPr>
          <a:lstStyle/>
          <a:p>
            <a:r>
              <a:rPr b="1" dirty="0" smtClean="0">
                <a:solidFill>
                  <a:schemeClr val="accent3">
                    <a:lumMod val="50000"/>
                  </a:schemeClr>
                </a:solidFill>
              </a:rPr>
              <a:t>Ο</a:t>
            </a:r>
            <a:r>
              <a:rPr lang="el-GR" b="1" dirty="0" smtClean="0">
                <a:solidFill>
                  <a:schemeClr val="accent3">
                    <a:lumMod val="50000"/>
                  </a:schemeClr>
                </a:solidFill>
              </a:rPr>
              <a:t> 20</a:t>
            </a:r>
            <a:r>
              <a:rPr lang="el-GR" b="1" baseline="30000" dirty="0" smtClean="0">
                <a:solidFill>
                  <a:schemeClr val="accent3">
                    <a:lumMod val="50000"/>
                  </a:schemeClr>
                </a:solidFill>
              </a:rPr>
              <a:t>ος</a:t>
            </a:r>
            <a:r>
              <a:rPr lang="el-GR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π</a:t>
            </a:r>
            <a:r>
              <a:rPr b="1" dirty="0" err="1">
                <a:solidFill>
                  <a:schemeClr val="accent3">
                    <a:lumMod val="50000"/>
                  </a:schemeClr>
                </a:solidFill>
              </a:rPr>
              <a:t>ρόεδρος</a:t>
            </a:r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b="1" dirty="0" err="1">
                <a:solidFill>
                  <a:schemeClr val="accent3">
                    <a:lumMod val="50000"/>
                  </a:schemeClr>
                </a:solidFill>
              </a:rPr>
              <a:t>των</a:t>
            </a:r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 ΗΠΑ </a:t>
            </a:r>
            <a:r>
              <a:rPr lang="el-GR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l-GR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b="1" dirty="0" smtClean="0">
                <a:solidFill>
                  <a:schemeClr val="accent3">
                    <a:lumMod val="50000"/>
                  </a:schemeClr>
                </a:solidFill>
              </a:rPr>
              <a:t>(James </a:t>
            </a:r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Garfield)</a:t>
            </a:r>
          </a:p>
          <a:p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π</a:t>
            </a:r>
            <a:r>
              <a:rPr b="1" dirty="0" err="1">
                <a:solidFill>
                  <a:schemeClr val="accent3">
                    <a:lumMod val="50000"/>
                  </a:schemeClr>
                </a:solidFill>
              </a:rPr>
              <a:t>ου</a:t>
            </a:r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 απ</a:t>
            </a:r>
            <a:r>
              <a:rPr b="1" dirty="0" err="1">
                <a:solidFill>
                  <a:schemeClr val="accent3">
                    <a:lumMod val="50000"/>
                  </a:schemeClr>
                </a:solidFill>
              </a:rPr>
              <a:t>έδειξε</a:t>
            </a:r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b="1" dirty="0" err="1">
                <a:solidFill>
                  <a:schemeClr val="accent3">
                    <a:lumMod val="50000"/>
                  </a:schemeClr>
                </a:solidFill>
              </a:rPr>
              <a:t>το</a:t>
            </a:r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b="1" dirty="0" err="1">
                <a:solidFill>
                  <a:schemeClr val="accent3">
                    <a:lumMod val="50000"/>
                  </a:schemeClr>
                </a:solidFill>
              </a:rPr>
              <a:t>Πυθ</a:t>
            </a:r>
            <a:r>
              <a:rPr b="1" dirty="0">
                <a:solidFill>
                  <a:schemeClr val="accent3">
                    <a:lumMod val="50000"/>
                  </a:schemeClr>
                </a:solidFill>
              </a:rPr>
              <a:t>αγόρειο Θεώρημα!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334" y="4236928"/>
            <a:ext cx="6400800" cy="1752600"/>
          </a:xfrm>
        </p:spPr>
        <p:txBody>
          <a:bodyPr/>
          <a:lstStyle/>
          <a:p>
            <a:r>
              <a:rPr b="1" dirty="0">
                <a:solidFill>
                  <a:schemeClr val="accent6">
                    <a:lumMod val="75000"/>
                  </a:schemeClr>
                </a:solidFill>
              </a:rPr>
              <a:t>Μα</a:t>
            </a:r>
            <a:r>
              <a:rPr b="1" dirty="0" err="1">
                <a:solidFill>
                  <a:schemeClr val="accent6">
                    <a:lumMod val="75000"/>
                  </a:schemeClr>
                </a:solidFill>
              </a:rPr>
              <a:t>θημ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</a:rPr>
              <a:t>ατικά &amp; Ιστορία σε μία απόδειξη.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arfield_Portrai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716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13359" y="187890"/>
            <a:ext cx="4697260" cy="57870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>
                <a:solidFill>
                  <a:srgbClr val="000000"/>
                </a:solidFill>
              </a:defRPr>
            </a:pPr>
            <a:r>
              <a:rPr sz="2400" dirty="0">
                <a:solidFill>
                  <a:srgbClr val="FFFF00"/>
                </a:solidFill>
              </a:rPr>
              <a:t>Ο James A. Garfield, 20ός π</a:t>
            </a:r>
            <a:r>
              <a:rPr sz="2400" dirty="0" err="1">
                <a:solidFill>
                  <a:srgbClr val="FFFF00"/>
                </a:solidFill>
              </a:rPr>
              <a:t>ρόεδρος</a:t>
            </a:r>
            <a:r>
              <a:rPr sz="2400" dirty="0">
                <a:solidFill>
                  <a:srgbClr val="FFFF00"/>
                </a:solidFill>
              </a:rPr>
              <a:t> </a:t>
            </a:r>
            <a:r>
              <a:rPr sz="2400" dirty="0" err="1">
                <a:solidFill>
                  <a:srgbClr val="FFFF00"/>
                </a:solidFill>
              </a:rPr>
              <a:t>των</a:t>
            </a:r>
            <a:r>
              <a:rPr sz="2400" dirty="0">
                <a:solidFill>
                  <a:srgbClr val="FFFF00"/>
                </a:solidFill>
              </a:rPr>
              <a:t> ΗΠΑ, </a:t>
            </a:r>
            <a:r>
              <a:rPr sz="2400" dirty="0" err="1">
                <a:solidFill>
                  <a:srgbClr val="FFFF00"/>
                </a:solidFill>
              </a:rPr>
              <a:t>έμεινε</a:t>
            </a:r>
            <a:r>
              <a:rPr sz="2400" dirty="0">
                <a:solidFill>
                  <a:srgbClr val="FFFF00"/>
                </a:solidFill>
              </a:rPr>
              <a:t> </a:t>
            </a:r>
            <a:r>
              <a:rPr lang="el-GR" sz="2400" dirty="0" smtClean="0">
                <a:solidFill>
                  <a:srgbClr val="FFFF00"/>
                </a:solidFill>
              </a:rPr>
              <a:t>στην ιστορία 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>
                <a:solidFill>
                  <a:srgbClr val="FFFF00"/>
                </a:solidFill>
              </a:rPr>
              <a:t>όχι</a:t>
            </a:r>
            <a:r>
              <a:rPr sz="2400" dirty="0">
                <a:solidFill>
                  <a:srgbClr val="FFFF00"/>
                </a:solidFill>
              </a:rPr>
              <a:t> </a:t>
            </a:r>
            <a:r>
              <a:rPr sz="2400" dirty="0" err="1">
                <a:solidFill>
                  <a:srgbClr val="FFFF00"/>
                </a:solidFill>
              </a:rPr>
              <a:t>μόνο</a:t>
            </a:r>
            <a:r>
              <a:rPr sz="2400" dirty="0">
                <a:solidFill>
                  <a:srgbClr val="FFFF00"/>
                </a:solidFill>
              </a:rPr>
              <a:t> </a:t>
            </a:r>
            <a:r>
              <a:rPr sz="2400" dirty="0" err="1">
                <a:solidFill>
                  <a:srgbClr val="FFFF00"/>
                </a:solidFill>
              </a:rPr>
              <a:t>γι</a:t>
            </a:r>
            <a:r>
              <a:rPr sz="2400" dirty="0">
                <a:solidFill>
                  <a:srgbClr val="FFFF00"/>
                </a:solidFill>
              </a:rPr>
              <a:t>α την τραγική δολοφονία του, αλλά και για μια μοναδική πνευματική του συνεισφορά: την απόδειξη του Πυθαγόρειου Θεωρήματος!</a:t>
            </a:r>
            <a:br>
              <a:rPr sz="2400" dirty="0">
                <a:solidFill>
                  <a:srgbClr val="FFFF00"/>
                </a:solidFill>
              </a:rPr>
            </a:br>
            <a:r>
              <a:rPr sz="2400" dirty="0">
                <a:solidFill>
                  <a:srgbClr val="FFFF00"/>
                </a:solidFill>
              </a:rPr>
              <a:t/>
            </a:r>
            <a:br>
              <a:rPr sz="2400" dirty="0">
                <a:solidFill>
                  <a:srgbClr val="FFFF00"/>
                </a:solidFill>
              </a:rPr>
            </a:br>
            <a:r>
              <a:rPr sz="2400" dirty="0" err="1">
                <a:solidFill>
                  <a:srgbClr val="FFFF00"/>
                </a:solidFill>
              </a:rPr>
              <a:t>Το</a:t>
            </a:r>
            <a:r>
              <a:rPr sz="2400" dirty="0">
                <a:solidFill>
                  <a:srgbClr val="FFFF00"/>
                </a:solidFill>
              </a:rPr>
              <a:t> 1876, π</a:t>
            </a:r>
            <a:r>
              <a:rPr sz="2400" dirty="0" err="1">
                <a:solidFill>
                  <a:srgbClr val="FFFF00"/>
                </a:solidFill>
              </a:rPr>
              <a:t>έντε</a:t>
            </a:r>
            <a:r>
              <a:rPr sz="2400" dirty="0">
                <a:solidFill>
                  <a:srgbClr val="FFFF00"/>
                </a:solidFill>
              </a:rPr>
              <a:t> </a:t>
            </a:r>
            <a:r>
              <a:rPr sz="2400" dirty="0" err="1">
                <a:solidFill>
                  <a:srgbClr val="FFFF00"/>
                </a:solidFill>
              </a:rPr>
              <a:t>χρόνι</a:t>
            </a:r>
            <a:r>
              <a:rPr sz="2400" dirty="0">
                <a:solidFill>
                  <a:srgbClr val="FFFF00"/>
                </a:solidFill>
              </a:rPr>
              <a:t>α πριν εκλεγεί πρόεδρος, δημοσίευσε μια απλή και κομψή γεωμετρική απόδειξη. </a:t>
            </a:r>
            <a:endParaRPr lang="el-GR" sz="2400" dirty="0" smtClean="0">
              <a:solidFill>
                <a:srgbClr val="FFFF00"/>
              </a:solidFill>
            </a:endParaRPr>
          </a:p>
          <a:p>
            <a:pPr algn="ctr">
              <a:defRPr sz="1600">
                <a:solidFill>
                  <a:srgbClr val="000000"/>
                </a:solidFill>
              </a:defRPr>
            </a:pPr>
            <a:r>
              <a:rPr sz="2400" dirty="0" err="1" smtClean="0">
                <a:solidFill>
                  <a:srgbClr val="FFFF00"/>
                </a:solidFill>
              </a:rPr>
              <a:t>Πριν</a:t>
            </a:r>
            <a:r>
              <a:rPr sz="2400" dirty="0" smtClean="0">
                <a:solidFill>
                  <a:srgbClr val="FFFF00"/>
                </a:solidFill>
              </a:rPr>
              <a:t> </a:t>
            </a:r>
            <a:r>
              <a:rPr sz="2400" dirty="0" err="1">
                <a:solidFill>
                  <a:srgbClr val="FFFF00"/>
                </a:solidFill>
              </a:rPr>
              <a:t>τη</a:t>
            </a:r>
            <a:r>
              <a:rPr sz="2400" dirty="0">
                <a:solidFill>
                  <a:srgbClr val="FFFF00"/>
                </a:solidFill>
              </a:rPr>
              <a:t> </a:t>
            </a:r>
            <a:r>
              <a:rPr sz="2400" dirty="0" err="1">
                <a:solidFill>
                  <a:srgbClr val="FFFF00"/>
                </a:solidFill>
              </a:rPr>
              <a:t>στ</a:t>
            </a:r>
            <a:r>
              <a:rPr sz="2400" dirty="0">
                <a:solidFill>
                  <a:srgbClr val="FFFF00"/>
                </a:solidFill>
              </a:rPr>
              <a:t>αδιοδρομία του στην πολιτική, σκόπευε να γίνει καθηγητής μαθηματικών — και η μαθηματική του σκέψη τον συνόδευε σε όλη του τη ζωή.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arfield_Proof_Diagr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49" y="911895"/>
            <a:ext cx="6687084" cy="4572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88449" y="688932"/>
            <a:ext cx="7989791" cy="46972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500">
                <a:solidFill>
                  <a:srgbClr val="000000"/>
                </a:solidFill>
              </a:defRPr>
            </a:pPr>
            <a:r>
              <a:rPr sz="2400" b="1" dirty="0">
                <a:solidFill>
                  <a:srgbClr val="FF0000"/>
                </a:solidFill>
              </a:rPr>
              <a:t>Η απ</a:t>
            </a:r>
            <a:r>
              <a:rPr sz="2400" b="1" dirty="0" err="1">
                <a:solidFill>
                  <a:srgbClr val="FF0000"/>
                </a:solidFill>
              </a:rPr>
              <a:t>όδειξη</a:t>
            </a:r>
            <a:r>
              <a:rPr sz="2400" b="1" dirty="0">
                <a:solidFill>
                  <a:srgbClr val="FF0000"/>
                </a:solidFill>
              </a:rPr>
              <a:t> </a:t>
            </a:r>
            <a:r>
              <a:rPr sz="2400" b="1" dirty="0" err="1">
                <a:solidFill>
                  <a:srgbClr val="FF0000"/>
                </a:solidFill>
              </a:rPr>
              <a:t>του</a:t>
            </a:r>
            <a:r>
              <a:rPr sz="2400" b="1" dirty="0">
                <a:solidFill>
                  <a:srgbClr val="FF0000"/>
                </a:solidFill>
              </a:rPr>
              <a:t> Garfield βα</a:t>
            </a:r>
            <a:r>
              <a:rPr sz="2400" b="1" dirty="0" err="1">
                <a:solidFill>
                  <a:srgbClr val="FF0000"/>
                </a:solidFill>
              </a:rPr>
              <a:t>σίζετ</a:t>
            </a:r>
            <a:r>
              <a:rPr sz="2400" b="1" dirty="0">
                <a:solidFill>
                  <a:srgbClr val="FF0000"/>
                </a:solidFill>
              </a:rPr>
              <a:t>αι στην </a:t>
            </a:r>
            <a:r>
              <a:rPr sz="2400" b="1" dirty="0" smtClean="0">
                <a:solidFill>
                  <a:srgbClr val="FF0000"/>
                </a:solidFill>
              </a:rPr>
              <a:t>σύγκριση ενός </a:t>
            </a:r>
            <a:r>
              <a:rPr sz="2400" b="1" dirty="0">
                <a:solidFill>
                  <a:srgbClr val="FF0000"/>
                </a:solidFill>
              </a:rPr>
              <a:t>τραπεζίου και </a:t>
            </a:r>
            <a:r>
              <a:rPr lang="el-GR" sz="2400" b="1" dirty="0" smtClean="0">
                <a:solidFill>
                  <a:srgbClr val="FF0000"/>
                </a:solidFill>
              </a:rPr>
              <a:t>των</a:t>
            </a:r>
            <a:r>
              <a:rPr sz="2400" b="1" dirty="0" smtClean="0">
                <a:solidFill>
                  <a:srgbClr val="FF0000"/>
                </a:solidFill>
              </a:rPr>
              <a:t> </a:t>
            </a:r>
            <a:r>
              <a:rPr sz="2400" b="1" dirty="0" err="1" smtClean="0">
                <a:solidFill>
                  <a:srgbClr val="FF0000"/>
                </a:solidFill>
              </a:rPr>
              <a:t>τριγώνων</a:t>
            </a:r>
            <a:r>
              <a:rPr lang="el-GR" sz="2400" b="1" dirty="0" smtClean="0">
                <a:solidFill>
                  <a:srgbClr val="FF0000"/>
                </a:solidFill>
              </a:rPr>
              <a:t> που το απαρτίζουν</a:t>
            </a:r>
            <a:r>
              <a:rPr sz="2400" b="1" dirty="0" smtClean="0">
                <a:solidFill>
                  <a:srgbClr val="FF0000"/>
                </a:solidFill>
              </a:rPr>
              <a:t>. </a:t>
            </a:r>
            <a:r>
              <a:rPr sz="2400" b="1" dirty="0" err="1">
                <a:solidFill>
                  <a:srgbClr val="FF0000"/>
                </a:solidFill>
              </a:rPr>
              <a:t>Το</a:t>
            </a:r>
            <a:r>
              <a:rPr sz="2400" b="1" dirty="0">
                <a:solidFill>
                  <a:srgbClr val="FF0000"/>
                </a:solidFill>
              </a:rPr>
              <a:t>ποθετώντας δύο </a:t>
            </a:r>
            <a:r>
              <a:rPr sz="2400" b="1" dirty="0" smtClean="0">
                <a:solidFill>
                  <a:srgbClr val="FF0000"/>
                </a:solidFill>
              </a:rPr>
              <a:t>ίσα</a:t>
            </a:r>
            <a:r>
              <a:rPr lang="el-GR" sz="2400" b="1" dirty="0" smtClean="0">
                <a:solidFill>
                  <a:srgbClr val="FF0000"/>
                </a:solidFill>
              </a:rPr>
              <a:t> ορθογώνια </a:t>
            </a:r>
            <a:r>
              <a:rPr sz="2400" b="1" dirty="0" smtClean="0">
                <a:solidFill>
                  <a:srgbClr val="FF0000"/>
                </a:solidFill>
              </a:rPr>
              <a:t> </a:t>
            </a:r>
            <a:r>
              <a:rPr sz="2400" b="1" dirty="0" err="1" smtClean="0">
                <a:solidFill>
                  <a:srgbClr val="FF0000"/>
                </a:solidFill>
              </a:rPr>
              <a:t>τρίγων</a:t>
            </a:r>
            <a:r>
              <a:rPr sz="2400" b="1" dirty="0" smtClean="0">
                <a:solidFill>
                  <a:srgbClr val="FF0000"/>
                </a:solidFill>
              </a:rPr>
              <a:t>α 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l-GR" sz="2400" b="1" dirty="0">
                <a:solidFill>
                  <a:srgbClr val="FF0000"/>
                </a:solidFill>
              </a:rPr>
              <a:t>πλευρών </a:t>
            </a:r>
            <a:r>
              <a:rPr lang="en-US" sz="2400" b="1" dirty="0" err="1">
                <a:solidFill>
                  <a:srgbClr val="FF0000"/>
                </a:solidFill>
              </a:rPr>
              <a:t>a,b,c</a:t>
            </a:r>
            <a:r>
              <a:rPr lang="en-US" sz="2400" b="1" dirty="0">
                <a:solidFill>
                  <a:srgbClr val="FF0000"/>
                </a:solidFill>
              </a:rPr>
              <a:t>) </a:t>
            </a:r>
            <a:r>
              <a:rPr lang="el-GR" sz="2400" b="1" smtClean="0">
                <a:solidFill>
                  <a:srgbClr val="FF0000"/>
                </a:solidFill>
              </a:rPr>
              <a:t> </a:t>
            </a:r>
            <a:r>
              <a:rPr sz="2400" b="1" smtClean="0">
                <a:solidFill>
                  <a:srgbClr val="FF0000"/>
                </a:solidFill>
              </a:rPr>
              <a:t>π</a:t>
            </a:r>
            <a:r>
              <a:rPr sz="2400" b="1" dirty="0" err="1" smtClean="0">
                <a:solidFill>
                  <a:srgbClr val="FF0000"/>
                </a:solidFill>
              </a:rPr>
              <a:t>άνω</a:t>
            </a:r>
            <a:r>
              <a:rPr sz="2400" b="1" dirty="0" smtClean="0">
                <a:solidFill>
                  <a:srgbClr val="FF0000"/>
                </a:solidFill>
              </a:rPr>
              <a:t> </a:t>
            </a:r>
            <a:r>
              <a:rPr sz="2400" b="1" dirty="0">
                <a:solidFill>
                  <a:srgbClr val="FF0000"/>
                </a:solidFill>
              </a:rPr>
              <a:t>σε ένα τραπέζιο με βάσεις 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a</a:t>
            </a:r>
            <a:r>
              <a:rPr sz="2400" b="1" dirty="0" smtClean="0">
                <a:solidFill>
                  <a:srgbClr val="FF0000"/>
                </a:solidFill>
              </a:rPr>
              <a:t> </a:t>
            </a:r>
            <a:r>
              <a:rPr sz="2400" b="1" dirty="0">
                <a:solidFill>
                  <a:srgbClr val="FF0000"/>
                </a:solidFill>
              </a:rPr>
              <a:t>και </a:t>
            </a:r>
            <a:r>
              <a:rPr lang="en-US" sz="2400" b="1" dirty="0" smtClean="0">
                <a:solidFill>
                  <a:srgbClr val="FF0000"/>
                </a:solidFill>
              </a:rPr>
              <a:t>b</a:t>
            </a:r>
            <a:r>
              <a:rPr sz="2400" b="1" dirty="0" smtClean="0">
                <a:solidFill>
                  <a:srgbClr val="FF0000"/>
                </a:solidFill>
              </a:rPr>
              <a:t>, </a:t>
            </a:r>
            <a:r>
              <a:rPr sz="2400" b="1" dirty="0">
                <a:solidFill>
                  <a:srgbClr val="FF0000"/>
                </a:solidFill>
              </a:rPr>
              <a:t>καταλήγουμε στη σχέση:</a:t>
            </a:r>
            <a:br>
              <a:rPr sz="2400" b="1" dirty="0">
                <a:solidFill>
                  <a:srgbClr val="FF0000"/>
                </a:solidFill>
              </a:rPr>
            </a:br>
            <a:r>
              <a:rPr sz="2400" b="1" dirty="0">
                <a:solidFill>
                  <a:srgbClr val="FF0000"/>
                </a:solidFill>
              </a:rPr>
              <a:t/>
            </a:r>
            <a:br>
              <a:rPr sz="2400" b="1" dirty="0">
                <a:solidFill>
                  <a:srgbClr val="FF0000"/>
                </a:solidFill>
              </a:rPr>
            </a:br>
            <a:r>
              <a:rPr sz="2400" b="1" dirty="0">
                <a:solidFill>
                  <a:srgbClr val="FF0000"/>
                </a:solidFill>
              </a:rPr>
              <a:t>c² = a² + b²</a:t>
            </a:r>
            <a:br>
              <a:rPr sz="2400" b="1" dirty="0">
                <a:solidFill>
                  <a:srgbClr val="FF0000"/>
                </a:solidFill>
              </a:rPr>
            </a:br>
            <a:r>
              <a:rPr sz="2400" b="1" dirty="0">
                <a:solidFill>
                  <a:srgbClr val="FF0000"/>
                </a:solidFill>
              </a:rPr>
              <a:t/>
            </a:r>
            <a:br>
              <a:rPr sz="2400" b="1" dirty="0">
                <a:solidFill>
                  <a:srgbClr val="FF0000"/>
                </a:solidFill>
              </a:rPr>
            </a:br>
            <a:r>
              <a:rPr sz="2400" b="1" dirty="0">
                <a:solidFill>
                  <a:srgbClr val="FF0000"/>
                </a:solidFill>
              </a:rPr>
              <a:t>Έτσι, απέδειξε το Πυθαγόρειο Θεώρημα με έναν κομψό και γεωμετρικά απλό τρόπο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88</Words>
  <Application>Microsoft Office PowerPoint</Application>
  <PresentationFormat>Προβολή στην οθόνη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Office Theme</vt:lpstr>
      <vt:lpstr>Ο 20ος  πρόεδρος των ΗΠΑ  (James Garfield) που απέδειξε το Πυθαγόρειο Θεώρημα!</vt:lpstr>
      <vt:lpstr>Παρουσίαση του PowerPoint</vt:lpstr>
      <vt:lpstr>Παρουσίαση του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20ος  πρόεδρος των ΗΠΑ  (James Garfield) που απέδειξε το Πυθαγόρειο Θεώρημα!</dc:title>
  <dc:subject/>
  <dc:creator/>
  <cp:keywords/>
  <dc:description>generated using python-pptx</dc:description>
  <cp:lastModifiedBy>MASTER</cp:lastModifiedBy>
  <cp:revision>4</cp:revision>
  <dcterms:created xsi:type="dcterms:W3CDTF">2013-01-27T09:14:16Z</dcterms:created>
  <dcterms:modified xsi:type="dcterms:W3CDTF">2025-07-27T20:57:37Z</dcterms:modified>
  <cp:category/>
</cp:coreProperties>
</file>